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21"/>
  </p:notesMasterIdLst>
  <p:sldIdLst>
    <p:sldId id="282" r:id="rId3"/>
    <p:sldId id="258" r:id="rId4"/>
    <p:sldId id="262" r:id="rId5"/>
    <p:sldId id="263" r:id="rId6"/>
    <p:sldId id="264" r:id="rId7"/>
    <p:sldId id="265" r:id="rId8"/>
    <p:sldId id="283" r:id="rId9"/>
    <p:sldId id="266" r:id="rId10"/>
    <p:sldId id="267" r:id="rId11"/>
    <p:sldId id="268" r:id="rId12"/>
    <p:sldId id="271" r:id="rId13"/>
    <p:sldId id="272" r:id="rId14"/>
    <p:sldId id="275" r:id="rId15"/>
    <p:sldId id="276" r:id="rId16"/>
    <p:sldId id="280" r:id="rId17"/>
    <p:sldId id="277" r:id="rId18"/>
    <p:sldId id="278" r:id="rId19"/>
    <p:sldId id="279" r:id="rId20"/>
  </p:sldIdLst>
  <p:sldSz cx="9144000" cy="6858000" type="screen4x3"/>
  <p:notesSz cx="6858000" cy="9144000"/>
  <p:embeddedFontLst>
    <p:embeddedFont>
      <p:font typeface="Merriweather" panose="020B0604020202020204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Source Sans Pro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31108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462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2173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3258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671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8236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552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574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8553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734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017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7181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7296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1984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2126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54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832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18161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189230" algn="l" rtl="0">
              <a:spcBef>
                <a:spcPts val="600"/>
              </a:spcBef>
              <a:buClr>
                <a:srgbClr val="205C77"/>
              </a:buClr>
              <a:buSzPct val="11000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42875" algn="l" rtl="0">
              <a:spcBef>
                <a:spcPts val="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64783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33397" y="611872"/>
            <a:ext cx="4079545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3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533397" y="1787856"/>
            <a:ext cx="4079545" cy="3720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180"/>
              </a:spcBef>
              <a:buClr>
                <a:srgbClr val="6DB7D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180"/>
              </a:spcBef>
              <a:buClr>
                <a:srgbClr val="6DB7D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5090617" y="359391"/>
            <a:ext cx="3657600" cy="531807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0500" sy="100500" algn="ctr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rgbClr val="6DB7D7"/>
              </a:buClr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4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4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398712" y="-249237"/>
            <a:ext cx="4343400" cy="80422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18161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189230" algn="l" rtl="0">
              <a:spcBef>
                <a:spcPts val="600"/>
              </a:spcBef>
              <a:buClr>
                <a:srgbClr val="205C77"/>
              </a:buClr>
              <a:buSzPct val="11000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42875" algn="l" rtl="0">
              <a:spcBef>
                <a:spcPts val="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64783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5400000">
            <a:off x="5344142" y="2393951"/>
            <a:ext cx="55753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1106486" y="-188912"/>
            <a:ext cx="5575300" cy="66897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18161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189230" algn="l" rtl="0">
              <a:spcBef>
                <a:spcPts val="600"/>
              </a:spcBef>
              <a:buClr>
                <a:srgbClr val="205C77"/>
              </a:buClr>
              <a:buSzPct val="11000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42875" algn="l" rtl="0">
              <a:spcBef>
                <a:spcPts val="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64783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400" cy="133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400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18161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189230" algn="l" rtl="0">
              <a:spcBef>
                <a:spcPts val="600"/>
              </a:spcBef>
              <a:buClr>
                <a:srgbClr val="205C77"/>
              </a:buClr>
              <a:buSzPct val="11000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42875" algn="l" rtl="0">
              <a:spcBef>
                <a:spcPts val="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2" marR="0" lvl="7" indent="-164782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1328166" y="1295400"/>
            <a:ext cx="6487800" cy="3153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0500" sy="100500" algn="ctr" rotWithShape="0">
              <a:srgbClr val="000000">
                <a:alpha val="49800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6DB7D7"/>
              </a:buClr>
              <a:buFont typeface="Noto Sans Symbols"/>
              <a:buNone/>
            </a:pPr>
            <a:endParaRPr sz="3200" b="0" i="0" u="none" strike="noStrike" cap="non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ctrTitle"/>
          </p:nvPr>
        </p:nvSpPr>
        <p:spPr>
          <a:xfrm>
            <a:off x="1322920" y="1523999"/>
            <a:ext cx="6498300" cy="17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6DB7D7"/>
              </a:buClr>
              <a:buFont typeface="Noto Sans Symbols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ubTitle" idx="1"/>
          </p:nvPr>
        </p:nvSpPr>
        <p:spPr>
          <a:xfrm>
            <a:off x="1322920" y="3299012"/>
            <a:ext cx="6498300" cy="91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spcBef>
                <a:spcPts val="36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spcBef>
                <a:spcPts val="36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363537" y="3352801"/>
            <a:ext cx="84168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363537" y="4771028"/>
            <a:ext cx="8416800" cy="97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spcBef>
                <a:spcPts val="36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spcBef>
                <a:spcPts val="36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" name="Shape 113"/>
          <p:cNvSpPr>
            <a:spLocks noGrp="1"/>
          </p:cNvSpPr>
          <p:nvPr>
            <p:ph type="pic" idx="2"/>
          </p:nvPr>
        </p:nvSpPr>
        <p:spPr>
          <a:xfrm>
            <a:off x="370980" y="363537"/>
            <a:ext cx="8402100" cy="2836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0500" sy="100500" algn="ctr" rotWithShape="0">
              <a:srgbClr val="000000">
                <a:alpha val="4980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rgbClr val="6DB7D7"/>
              </a:buClr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4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4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549275" y="2403143"/>
            <a:ext cx="80565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549275" y="3736005"/>
            <a:ext cx="80565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6DB7D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6DB7D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400" cy="133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3840600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209550" algn="l" rtl="0">
              <a:spcBef>
                <a:spcPts val="1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21716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5684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2" marR="0" lvl="7" indent="-164782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4751071" y="1600200"/>
            <a:ext cx="3840600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209550" algn="l" rtl="0">
              <a:spcBef>
                <a:spcPts val="1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21716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5684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2" marR="0" lvl="7" indent="-164782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549274" y="107576"/>
            <a:ext cx="8042400" cy="133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549274" y="1453224"/>
            <a:ext cx="3840600" cy="75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6DB7D7"/>
              </a:buClr>
              <a:buFont typeface="Noto Sans Symbols"/>
              <a:buNone/>
              <a:defRPr sz="2400" b="0" i="0" u="none" strike="noStrike" cap="none">
                <a:solidFill>
                  <a:srgbClr val="6DB7D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20"/>
              </a:spcBef>
              <a:buClr>
                <a:srgbClr val="6DB7D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20"/>
              </a:spcBef>
              <a:buClr>
                <a:srgbClr val="6DB7D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549274" y="2347415"/>
            <a:ext cx="3840600" cy="359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209550" algn="l" rtl="0">
              <a:spcBef>
                <a:spcPts val="1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21716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5684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80339" algn="l" rtl="0">
              <a:spcBef>
                <a:spcPts val="320"/>
              </a:spcBef>
              <a:buClr>
                <a:schemeClr val="accent2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77164" algn="l" rtl="0">
              <a:spcBef>
                <a:spcPts val="32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2" marR="0" lvl="7" indent="-178752" algn="l" rtl="0">
              <a:spcBef>
                <a:spcPts val="320"/>
              </a:spcBef>
              <a:buClr>
                <a:schemeClr val="accent2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77164" algn="l" rtl="0">
              <a:spcBef>
                <a:spcPts val="32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3"/>
          </p:nvPr>
        </p:nvSpPr>
        <p:spPr>
          <a:xfrm>
            <a:off x="4751069" y="1453224"/>
            <a:ext cx="3840599" cy="75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6DB7D7"/>
              </a:buClr>
              <a:buFont typeface="Noto Sans Symbols"/>
              <a:buNone/>
              <a:defRPr sz="2400" b="0" i="0" u="none" strike="noStrike" cap="none">
                <a:solidFill>
                  <a:srgbClr val="6DB7D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20"/>
              </a:spcBef>
              <a:buClr>
                <a:srgbClr val="6DB7D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20"/>
              </a:spcBef>
              <a:buClr>
                <a:srgbClr val="6DB7D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4"/>
          </p:nvPr>
        </p:nvSpPr>
        <p:spPr>
          <a:xfrm>
            <a:off x="4751069" y="2347415"/>
            <a:ext cx="3840599" cy="359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209550" algn="l" rtl="0">
              <a:spcBef>
                <a:spcPts val="1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21716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5684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80339" algn="l" rtl="0">
              <a:spcBef>
                <a:spcPts val="320"/>
              </a:spcBef>
              <a:buClr>
                <a:schemeClr val="accent2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77164" algn="l" rtl="0">
              <a:spcBef>
                <a:spcPts val="32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2" marR="0" lvl="7" indent="-178752" algn="l" rtl="0">
              <a:spcBef>
                <a:spcPts val="320"/>
              </a:spcBef>
              <a:buClr>
                <a:schemeClr val="accent2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77164" algn="l" rtl="0">
              <a:spcBef>
                <a:spcPts val="32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400" cy="133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1328166" y="1295400"/>
            <a:ext cx="6487667" cy="31528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0500" sy="100500" algn="ctr" rotWithShape="0">
              <a:srgbClr val="000000">
                <a:alpha val="49803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6DB7D7"/>
              </a:buClr>
              <a:buFont typeface="Noto Sans Symbols"/>
              <a:buNone/>
            </a:pPr>
            <a:endParaRPr sz="32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1322920" y="1523999"/>
            <a:ext cx="6498157" cy="17248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6DB7D7"/>
              </a:buClr>
              <a:buFont typeface="Noto Sans Symbols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322920" y="3299012"/>
            <a:ext cx="6498159" cy="916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spcBef>
                <a:spcPts val="36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spcBef>
                <a:spcPts val="36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533399" y="611872"/>
            <a:ext cx="38406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3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742823" y="368300"/>
            <a:ext cx="3840600" cy="557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19558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203200" algn="l" rtl="0">
              <a:spcBef>
                <a:spcPts val="600"/>
              </a:spcBef>
              <a:buClr>
                <a:srgbClr val="205C7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5684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52400" algn="l" rtl="0">
              <a:spcBef>
                <a:spcPts val="400"/>
              </a:spcBef>
              <a:buClr>
                <a:schemeClr val="accent2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49225" algn="l" rtl="0">
              <a:spcBef>
                <a:spcPts val="4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2" marR="0" lvl="7" indent="-150812" algn="l" rtl="0">
              <a:spcBef>
                <a:spcPts val="400"/>
              </a:spcBef>
              <a:buClr>
                <a:schemeClr val="accent2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49225" algn="l" rtl="0">
              <a:spcBef>
                <a:spcPts val="4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2"/>
          </p:nvPr>
        </p:nvSpPr>
        <p:spPr>
          <a:xfrm>
            <a:off x="533399" y="1787856"/>
            <a:ext cx="3840600" cy="372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180"/>
              </a:spcBef>
              <a:buClr>
                <a:srgbClr val="6DB7D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180"/>
              </a:spcBef>
              <a:buClr>
                <a:srgbClr val="6DB7D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533397" y="611872"/>
            <a:ext cx="40794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3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533397" y="1787856"/>
            <a:ext cx="4079400" cy="372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180"/>
              </a:spcBef>
              <a:buClr>
                <a:srgbClr val="6DB7D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180"/>
              </a:spcBef>
              <a:buClr>
                <a:srgbClr val="6DB7D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8" name="Shape 158"/>
          <p:cNvSpPr>
            <a:spLocks noGrp="1"/>
          </p:cNvSpPr>
          <p:nvPr>
            <p:ph type="pic" idx="2"/>
          </p:nvPr>
        </p:nvSpPr>
        <p:spPr>
          <a:xfrm>
            <a:off x="5090617" y="359391"/>
            <a:ext cx="3657600" cy="5318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0500" sy="100500" algn="ctr" rotWithShape="0">
              <a:srgbClr val="000000">
                <a:alpha val="4980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rgbClr val="6DB7D7"/>
              </a:buClr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4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4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400" cy="133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 rot="5400000">
            <a:off x="2398650" y="-249299"/>
            <a:ext cx="4343400" cy="804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18161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189230" algn="l" rtl="0">
              <a:spcBef>
                <a:spcPts val="600"/>
              </a:spcBef>
              <a:buClr>
                <a:srgbClr val="205C77"/>
              </a:buClr>
              <a:buSzPct val="11000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42875" algn="l" rtl="0">
              <a:spcBef>
                <a:spcPts val="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2" marR="0" lvl="7" indent="-164782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 rot="5400000">
            <a:off x="5344192" y="2393901"/>
            <a:ext cx="55752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 rot="5400000">
            <a:off x="1106550" y="-188948"/>
            <a:ext cx="5575200" cy="668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18161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189230" algn="l" rtl="0">
              <a:spcBef>
                <a:spcPts val="600"/>
              </a:spcBef>
              <a:buClr>
                <a:srgbClr val="205C77"/>
              </a:buClr>
              <a:buSzPct val="11000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42875" algn="l" rtl="0">
              <a:spcBef>
                <a:spcPts val="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2" marR="0" lvl="7" indent="-164782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363537" y="3352801"/>
            <a:ext cx="8416924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363537" y="4771028"/>
            <a:ext cx="8416924" cy="9726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spcBef>
                <a:spcPts val="36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spcBef>
                <a:spcPts val="36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" name="Shape 30"/>
          <p:cNvSpPr>
            <a:spLocks noGrp="1"/>
          </p:cNvSpPr>
          <p:nvPr>
            <p:ph type="pic" idx="2"/>
          </p:nvPr>
        </p:nvSpPr>
        <p:spPr>
          <a:xfrm>
            <a:off x="370980" y="363537"/>
            <a:ext cx="8402039" cy="283686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0500" sy="100500" algn="ctr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rgbClr val="6DB7D7"/>
              </a:buClr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4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4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549275" y="2403143"/>
            <a:ext cx="8056562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49275" y="3736005"/>
            <a:ext cx="8056562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6DB7D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6DB7D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3840479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209550" algn="l" rtl="0">
              <a:spcBef>
                <a:spcPts val="1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21716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5684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64783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751071" y="1600200"/>
            <a:ext cx="3840479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209550" algn="l" rtl="0">
              <a:spcBef>
                <a:spcPts val="1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21716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5684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64783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549274" y="1453224"/>
            <a:ext cx="3840479" cy="750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6DB7D7"/>
              </a:buClr>
              <a:buFont typeface="Noto Sans Symbols"/>
              <a:buNone/>
              <a:defRPr sz="2400" b="0" i="0" u="none" strike="noStrike" cap="none">
                <a:solidFill>
                  <a:srgbClr val="6DB7D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20"/>
              </a:spcBef>
              <a:buClr>
                <a:srgbClr val="6DB7D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20"/>
              </a:spcBef>
              <a:buClr>
                <a:srgbClr val="6DB7D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549274" y="2347415"/>
            <a:ext cx="3840479" cy="3596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209550" algn="l" rtl="0">
              <a:spcBef>
                <a:spcPts val="1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21716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5684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80339" algn="l" rtl="0">
              <a:spcBef>
                <a:spcPts val="320"/>
              </a:spcBef>
              <a:buClr>
                <a:schemeClr val="accent2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77164" algn="l" rtl="0">
              <a:spcBef>
                <a:spcPts val="32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78753" algn="l" rtl="0">
              <a:spcBef>
                <a:spcPts val="320"/>
              </a:spcBef>
              <a:buClr>
                <a:schemeClr val="accent2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77164" algn="l" rtl="0">
              <a:spcBef>
                <a:spcPts val="32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751069" y="1453224"/>
            <a:ext cx="3840479" cy="750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6DB7D7"/>
              </a:buClr>
              <a:buFont typeface="Noto Sans Symbols"/>
              <a:buNone/>
              <a:defRPr sz="2400" b="0" i="0" u="none" strike="noStrike" cap="none">
                <a:solidFill>
                  <a:srgbClr val="6DB7D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20"/>
              </a:spcBef>
              <a:buClr>
                <a:srgbClr val="6DB7D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20"/>
              </a:spcBef>
              <a:buClr>
                <a:srgbClr val="6DB7D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751069" y="2347415"/>
            <a:ext cx="3840479" cy="3596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209550" algn="l" rtl="0">
              <a:spcBef>
                <a:spcPts val="1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21716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5684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80339" algn="l" rtl="0">
              <a:spcBef>
                <a:spcPts val="320"/>
              </a:spcBef>
              <a:buClr>
                <a:schemeClr val="accent2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77164" algn="l" rtl="0">
              <a:spcBef>
                <a:spcPts val="32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78753" algn="l" rtl="0">
              <a:spcBef>
                <a:spcPts val="320"/>
              </a:spcBef>
              <a:buClr>
                <a:schemeClr val="accent2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77164" algn="l" rtl="0">
              <a:spcBef>
                <a:spcPts val="32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533399" y="611872"/>
            <a:ext cx="384047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3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742823" y="368300"/>
            <a:ext cx="3840479" cy="557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19558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203200" algn="l" rtl="0">
              <a:spcBef>
                <a:spcPts val="600"/>
              </a:spcBef>
              <a:buClr>
                <a:srgbClr val="205C7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5684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52400" algn="l" rtl="0">
              <a:spcBef>
                <a:spcPts val="400"/>
              </a:spcBef>
              <a:buClr>
                <a:schemeClr val="accent2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49225" algn="l" rtl="0">
              <a:spcBef>
                <a:spcPts val="4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50813" algn="l" rtl="0">
              <a:spcBef>
                <a:spcPts val="400"/>
              </a:spcBef>
              <a:buClr>
                <a:schemeClr val="accent2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49225" algn="l" rtl="0">
              <a:spcBef>
                <a:spcPts val="4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533399" y="1787856"/>
            <a:ext cx="3840479" cy="3720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180"/>
              </a:spcBef>
              <a:buClr>
                <a:srgbClr val="6DB7D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180"/>
              </a:spcBef>
              <a:buClr>
                <a:srgbClr val="6DB7D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18161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189230" algn="l" rtl="0">
              <a:spcBef>
                <a:spcPts val="600"/>
              </a:spcBef>
              <a:buClr>
                <a:srgbClr val="205C77"/>
              </a:buClr>
              <a:buSzPct val="11000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42875" algn="l" rtl="0">
              <a:spcBef>
                <a:spcPts val="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64783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400" cy="133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400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18161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189230" algn="l" rtl="0">
              <a:spcBef>
                <a:spcPts val="600"/>
              </a:spcBef>
              <a:buClr>
                <a:srgbClr val="205C77"/>
              </a:buClr>
              <a:buSzPct val="11000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42875" algn="l" rtl="0">
              <a:spcBef>
                <a:spcPts val="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2" marR="0" lvl="7" indent="-164782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a9288qRQ15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ETHUgKzjqB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ocRrlB1fYI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7363877" cy="5334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Bonsoir!!!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Bienvenue</a:t>
            </a:r>
            <a:r>
              <a:rPr lang="en-US" b="1" dirty="0" smtClean="0">
                <a:solidFill>
                  <a:srgbClr val="FF0000"/>
                </a:solidFill>
              </a:rPr>
              <a:t> au </a:t>
            </a:r>
            <a:r>
              <a:rPr lang="en-US" b="1" dirty="0" err="1" smtClean="0">
                <a:solidFill>
                  <a:srgbClr val="FF0000"/>
                </a:solidFill>
              </a:rPr>
              <a:t>cours</a:t>
            </a:r>
            <a:r>
              <a:rPr lang="en-US" b="1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français</a:t>
            </a:r>
            <a:r>
              <a:rPr lang="en-US" b="1" dirty="0" smtClean="0">
                <a:solidFill>
                  <a:srgbClr val="FF0000"/>
                </a:solidFill>
              </a:rPr>
              <a:t> de M-me Seminara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34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FORMATIVE ASSESSMENT 40%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4349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100000"/>
              <a:buFont typeface="Noto Sans Symbols"/>
              <a:buChar char="●"/>
            </a:pPr>
            <a:r>
              <a:rPr lang="en-US" sz="3000" b="1" i="1" u="sng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Weekly Work </a:t>
            </a:r>
            <a:r>
              <a:rPr lang="en-US" sz="3000" b="1" dirty="0">
                <a:solidFill>
                  <a:schemeClr val="dk1"/>
                </a:solidFill>
              </a:rPr>
              <a:t>: </a:t>
            </a:r>
            <a:r>
              <a:rPr lang="en-US" sz="3000" b="1" i="1" u="none" strike="noStrike" cap="none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classwork</a:t>
            </a:r>
            <a:r>
              <a:rPr lang="en-US" sz="3000" b="1" i="1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completion, quick chat, essential questions, quizzes</a:t>
            </a:r>
          </a:p>
          <a:p>
            <a:pPr marL="349250" marR="0" lvl="0" indent="-434975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00000"/>
              <a:buFont typeface="Noto Sans Symbols"/>
              <a:buChar char="●"/>
            </a:pPr>
            <a:r>
              <a:rPr lang="en-US" sz="3000" b="1" i="1" dirty="0">
                <a:solidFill>
                  <a:schemeClr val="dk1"/>
                </a:solidFill>
              </a:rPr>
              <a:t>I</a:t>
            </a:r>
            <a:r>
              <a:rPr lang="en-US" sz="3000" b="1" i="1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ndependent </a:t>
            </a:r>
            <a:r>
              <a:rPr lang="en-US" sz="3000" b="1" i="1" dirty="0" smtClean="0">
                <a:solidFill>
                  <a:schemeClr val="dk1"/>
                </a:solidFill>
              </a:rPr>
              <a:t>listening and reading</a:t>
            </a:r>
            <a:r>
              <a:rPr lang="en-US" sz="3000" b="1" i="1" u="none" strike="noStrike" cap="none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b="1" i="1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(French 4h/5AP only)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3000" b="1" i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None/>
            </a:pPr>
            <a:endParaRPr sz="15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69" name="Shape 269" descr="... cooking with a large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4100" y="4061825"/>
            <a:ext cx="3486126" cy="268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3F40"/>
              </a:buClr>
              <a:buSzPct val="25000"/>
              <a:buFont typeface="Source Sans Pro"/>
              <a:buNone/>
            </a:pPr>
            <a:r>
              <a:rPr lang="en-US" sz="3200" b="0" i="0" u="none" strike="noStrike" cap="none">
                <a:solidFill>
                  <a:srgbClr val="FF3F4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SUMMATIVE ASSESSMENT 50%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b="1" i="1" dirty="0"/>
              <a:t>quests, culture quizzes,  </a:t>
            </a:r>
            <a:r>
              <a:rPr lang="en-US" sz="2400" b="1" i="1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tests</a:t>
            </a:r>
            <a:r>
              <a:rPr lang="en-US" dirty="0"/>
              <a:t>, </a:t>
            </a:r>
            <a:r>
              <a:rPr lang="en-US" sz="2400" b="1" i="1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performance-based </a:t>
            </a:r>
            <a:r>
              <a:rPr lang="en-US" sz="2400" b="1" i="1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assessment (ROLE PLAY, INTERVIEWS, PROJECTS, STORY WRITING</a:t>
            </a:r>
            <a:r>
              <a:rPr lang="en-US" dirty="0"/>
              <a:t>)</a:t>
            </a:r>
            <a:r>
              <a:rPr lang="en-US" dirty="0">
                <a:solidFill>
                  <a:srgbClr val="6AA84F"/>
                </a:solidFill>
              </a:rPr>
              <a:t> </a:t>
            </a:r>
            <a:r>
              <a:rPr lang="en-US" b="1" dirty="0">
                <a:solidFill>
                  <a:srgbClr val="6AA84F"/>
                </a:solidFill>
              </a:rPr>
              <a:t>Creativity Counts!!!</a:t>
            </a:r>
          </a:p>
        </p:txBody>
      </p:sp>
      <p:sp>
        <p:nvSpPr>
          <p:cNvPr id="290" name="Shape 290" descr="Mr Beans in restaurant...hillarious!">
            <a:hlinkClick r:id="rId3"/>
          </p:cNvPr>
          <p:cNvSpPr/>
          <p:nvPr/>
        </p:nvSpPr>
        <p:spPr>
          <a:xfrm>
            <a:off x="2597725" y="28055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410725" y="107576"/>
            <a:ext cx="8042400" cy="133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rgbClr val="FF3F40"/>
                </a:solidFill>
                <a:latin typeface="Arial"/>
                <a:ea typeface="Arial"/>
                <a:cs typeface="Arial"/>
                <a:sym typeface="Arial"/>
              </a:rPr>
              <a:t>ASSESSMENT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400" cy="434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0">
              <a:lnSpc>
                <a:spcPct val="80000"/>
              </a:lnSpc>
              <a:spcBef>
                <a:spcPts val="0"/>
              </a:spcBef>
              <a:buSzPct val="110000"/>
            </a:pPr>
            <a:r>
              <a:rPr lang="en-US" sz="4000" b="1" i="1" dirty="0">
                <a:solidFill>
                  <a:srgbClr val="0000FF"/>
                </a:solidFill>
              </a:rPr>
              <a:t>10% - </a:t>
            </a:r>
            <a:r>
              <a:rPr lang="en-US" sz="4000" b="1" i="1" dirty="0" smtClean="0">
                <a:solidFill>
                  <a:srgbClr val="0000FF"/>
                </a:solidFill>
              </a:rPr>
              <a:t>participation: self-reflection </a:t>
            </a:r>
            <a:endParaRPr lang="en-US" sz="4000" b="1" i="1" dirty="0">
              <a:solidFill>
                <a:srgbClr val="6AA84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7" name="Shape 297" descr="One of the best part of the movie!">
            <a:hlinkClick r:id="rId3"/>
          </p:cNvPr>
          <p:cNvSpPr/>
          <p:nvPr/>
        </p:nvSpPr>
        <p:spPr>
          <a:xfrm>
            <a:off x="2449500" y="3480950"/>
            <a:ext cx="4623950" cy="33770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400" cy="133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FF0000"/>
                </a:solidFill>
              </a:rPr>
              <a:t>Technology: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400" cy="434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buSzPct val="100000"/>
            </a:pPr>
            <a:r>
              <a:rPr lang="en-US" sz="3000" b="1" dirty="0" smtClean="0">
                <a:solidFill>
                  <a:srgbClr val="0000FF"/>
                </a:solidFill>
              </a:rPr>
              <a:t>Students need headphones! </a:t>
            </a:r>
          </a:p>
          <a:p>
            <a:pPr marL="457200" lvl="0" indent="-419100">
              <a:spcBef>
                <a:spcPts val="0"/>
              </a:spcBef>
              <a:buSzPct val="100000"/>
            </a:pPr>
            <a:r>
              <a:rPr lang="en-US" sz="3000" b="1" dirty="0" smtClean="0">
                <a:solidFill>
                  <a:srgbClr val="0000FF"/>
                </a:solidFill>
              </a:rPr>
              <a:t>We use google classroom daily, online voice recorder, </a:t>
            </a:r>
            <a:r>
              <a:rPr lang="en-US" sz="3000" b="1" dirty="0" err="1" smtClean="0">
                <a:solidFill>
                  <a:srgbClr val="0000FF"/>
                </a:solidFill>
              </a:rPr>
              <a:t>Flipgrid</a:t>
            </a:r>
            <a:endParaRPr lang="en-US" sz="3000" b="1" dirty="0" smtClean="0">
              <a:solidFill>
                <a:srgbClr val="0000FF"/>
              </a:solidFill>
            </a:endParaRPr>
          </a:p>
          <a:p>
            <a:pPr marL="457200" lvl="0" indent="-419100">
              <a:spcBef>
                <a:spcPts val="0"/>
              </a:spcBef>
              <a:buSzPct val="100000"/>
            </a:pPr>
            <a:endParaRPr lang="en-US" sz="3000" b="1" dirty="0">
              <a:solidFill>
                <a:srgbClr val="0000FF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3000" dirty="0"/>
          </a:p>
          <a:p>
            <a:pPr marL="0" lvl="0" indent="0">
              <a:spcBef>
                <a:spcPts val="0"/>
              </a:spcBef>
              <a:buNone/>
            </a:pPr>
            <a:endParaRPr sz="3000" dirty="0"/>
          </a:p>
        </p:txBody>
      </p:sp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400" y="3429000"/>
            <a:ext cx="70866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400" cy="134022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</a:rPr>
              <a:t>We will still use paper, so </a:t>
            </a:r>
            <a:r>
              <a:rPr lang="en-US" sz="2800" dirty="0" smtClean="0">
                <a:solidFill>
                  <a:srgbClr val="FF0000"/>
                </a:solidFill>
              </a:rPr>
              <a:t>reserve </a:t>
            </a:r>
            <a:r>
              <a:rPr lang="en-US" sz="2800" dirty="0">
                <a:solidFill>
                  <a:srgbClr val="FF0000"/>
                </a:solidFill>
              </a:rPr>
              <a:t>a section of your binder to </a:t>
            </a:r>
            <a:r>
              <a:rPr lang="en-US" sz="2800" dirty="0" smtClean="0">
                <a:solidFill>
                  <a:srgbClr val="FF0000"/>
                </a:solidFill>
              </a:rPr>
              <a:t>French handouts and have some loose paper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549275" y="2362200"/>
            <a:ext cx="8042400" cy="358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endParaRPr sz="3000" dirty="0"/>
          </a:p>
          <a:p>
            <a:pPr marL="0" lvl="0" indent="0" rtl="0">
              <a:spcBef>
                <a:spcPts val="0"/>
              </a:spcBef>
              <a:buNone/>
            </a:pPr>
            <a:endParaRPr sz="3000" dirty="0"/>
          </a:p>
          <a:p>
            <a:pPr marL="0" lvl="0" indent="0" rtl="0">
              <a:spcBef>
                <a:spcPts val="0"/>
              </a:spcBef>
              <a:buNone/>
            </a:pPr>
            <a:endParaRPr sz="3000" dirty="0"/>
          </a:p>
        </p:txBody>
      </p:sp>
      <p:sp>
        <p:nvSpPr>
          <p:cNvPr id="323" name="Shape 323">
            <a:hlinkClick r:id="rId3"/>
          </p:cNvPr>
          <p:cNvSpPr/>
          <p:nvPr/>
        </p:nvSpPr>
        <p:spPr>
          <a:xfrm>
            <a:off x="2030475" y="2819400"/>
            <a:ext cx="5079999" cy="380999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0" y="107575"/>
            <a:ext cx="9626700" cy="149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E-pals exchange:</a:t>
            </a:r>
            <a:br>
              <a:rPr lang="en-US" sz="4000" b="0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4000" b="0" i="0" u="none" strike="noStrike" cap="none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Lycée</a:t>
            </a:r>
            <a:r>
              <a:rPr lang="en-US" sz="4000" b="0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4000" b="0" i="0" u="none" strike="noStrike" cap="none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Charleville</a:t>
            </a:r>
            <a:r>
              <a:rPr lang="en-US" sz="4000" b="0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4000" b="0" i="0" u="none" strike="noStrike" cap="none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Mézières</a:t>
            </a:r>
            <a:r>
              <a:rPr lang="en-US" sz="4000" b="0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4000" b="0" i="0" u="none" strike="noStrike" cap="none" dirty="0" smtClean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Ardennes</a:t>
            </a:r>
            <a:endParaRPr lang="en-US" sz="4000" b="0" i="0" u="none" strike="noStrike" cap="none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49" name="Shape 349" descr="sevigne-01-06e07-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0195" b="20195"/>
          <a:stretch/>
        </p:blipFill>
        <p:spPr>
          <a:xfrm>
            <a:off x="549275" y="1600200"/>
            <a:ext cx="804240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 descr="IMG_196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0" y="2286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Source Sans Pro"/>
              <a:buNone/>
            </a:pPr>
            <a:r>
              <a:rPr lang="en-US" sz="4600" b="1" i="1" u="none" strike="noStrike" cap="none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FRENCH CLUB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Everyone welcome</a:t>
            </a:r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Meeting </a:t>
            </a:r>
            <a:r>
              <a:rPr lang="en-US" sz="2400" b="0" i="0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 alternating days weekly for 20 minutes (Fall/Spring) and bi-weekly for 40 minutes in the winter</a:t>
            </a:r>
            <a:endParaRPr lang="en-US" sz="24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dirty="0"/>
              <a:t>Sign -in required</a:t>
            </a:r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Activities:  e-pals, games,  cooking classes, conversation, cultural presentations, bake sales, restaurant trip,  National French Week, peer tutoring</a:t>
            </a:r>
          </a:p>
          <a:p>
            <a:pPr marL="0" marR="0" lvl="0" indent="0" algn="l" rtl="0">
              <a:spcBef>
                <a:spcPts val="2000"/>
              </a:spcBef>
              <a:buClr>
                <a:srgbClr val="6DB7D7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Madeleine’s Petit Paris trip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buClr>
                <a:srgbClr val="6DB7D7"/>
              </a:buClr>
              <a:buSzPct val="110000"/>
              <a:buFont typeface="Noto Sans Symbols"/>
              <a:buNone/>
            </a:pPr>
            <a:endParaRPr sz="2400" b="0" i="0" u="none" strike="noStrike" cap="non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36" name="Shape 336" descr="Attachment-1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7475" y="1444532"/>
            <a:ext cx="6918324" cy="516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600" b="0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Québec </a:t>
            </a:r>
            <a:r>
              <a:rPr lang="en-US" sz="4600" b="0" i="0" u="none" strike="noStrike" cap="none" dirty="0" smtClean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Trip 2024 </a:t>
            </a:r>
            <a:endParaRPr lang="en-US" sz="4600" b="0" i="0" u="none" strike="noStrike" cap="none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Midland Park High School French Trip to </a:t>
            </a:r>
            <a:r>
              <a:rPr lang="en-US" sz="24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Québec TBA</a:t>
            </a:r>
            <a:endParaRPr sz="24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43" name="Shape 343" descr="images.jpeg"/>
          <p:cNvPicPr preferRelativeResize="0"/>
          <p:nvPr/>
        </p:nvPicPr>
        <p:blipFill rotWithShape="1">
          <a:blip r:embed="rId3">
            <a:alphaModFix/>
          </a:blip>
          <a:srcRect t="8527" b="8526"/>
          <a:stretch/>
        </p:blipFill>
        <p:spPr>
          <a:xfrm>
            <a:off x="2108199" y="3330457"/>
            <a:ext cx="5213351" cy="2867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3F40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FF3F40"/>
                </a:solidFill>
                <a:latin typeface="Arial"/>
                <a:ea typeface="Arial"/>
                <a:cs typeface="Arial"/>
                <a:sym typeface="Arial"/>
              </a:rPr>
              <a:t>Class Philosophy:</a:t>
            </a:r>
            <a:endParaRPr lang="en-US" dirty="0">
              <a:solidFill>
                <a:srgbClr val="FF3F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-US" i="1" dirty="0"/>
              <a:t>Come out of your shell! 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2400" b="0" i="1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 should feel safe to </a:t>
            </a:r>
            <a:r>
              <a:rPr lang="en-US" sz="2400" b="0" i="1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experiment in the second language </a:t>
            </a:r>
            <a:r>
              <a:rPr lang="en-US" sz="2400" b="0" i="1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express themselves in </a:t>
            </a:r>
            <a:r>
              <a:rPr lang="en-US" i="1" dirty="0" smtClean="0"/>
              <a:t>French</a:t>
            </a:r>
            <a:r>
              <a:rPr lang="en-US" sz="2400" b="0" i="1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from day 1, they </a:t>
            </a:r>
            <a:r>
              <a:rPr lang="en-US" sz="2400" b="0" i="1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know that it is OK to make mistakes</a:t>
            </a:r>
          </a:p>
          <a:p>
            <a:pPr marL="0" marR="0" lvl="0" indent="0" algn="l" rtl="0">
              <a:spcBef>
                <a:spcPts val="2000"/>
              </a:spcBef>
              <a:buNone/>
            </a:pPr>
            <a:endParaRPr sz="24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26" name="Picture 2" descr="C:\Users\Yseminara\AppData\Local\Microsoft\Windows\INetCache\IE\GGD1ZZIG\Snail-WA_edit0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1"/>
            <a:ext cx="2757047" cy="3581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400" cy="133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8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Thematic Units Covered: </a:t>
            </a:r>
            <a:r>
              <a:rPr lang="en-US" sz="4800"/>
              <a:t>F</a:t>
            </a:r>
            <a:r>
              <a:rPr lang="en-US" sz="48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</a:t>
            </a:r>
            <a:r>
              <a:rPr lang="en-US" sz="4800"/>
              <a:t>nch grade 7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400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b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Unit 1: I am unique 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Unit 2: Family 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Unit 3: School Life 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Unit 4: Endangered species 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Unit 5:  The Great Outdoors 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 b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buClr>
                <a:srgbClr val="6DB7D7"/>
              </a:buClr>
              <a:buSzPct val="108705"/>
              <a:buFont typeface="Noto Sans Symbols"/>
              <a:buNone/>
            </a:pPr>
            <a:endParaRPr sz="1679" b="1"/>
          </a:p>
        </p:txBody>
      </p:sp>
      <p:pic>
        <p:nvPicPr>
          <p:cNvPr id="3077" name="Picture 5" descr="C:\Users\Yseminara\AppData\Local\Microsoft\Windows\INetCache\IE\S80PJ4CT\Ecole_-_Salle_de_Classe_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2400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400" cy="133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8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Thematic Units Covered: </a:t>
            </a:r>
            <a:r>
              <a:rPr lang="en-US" sz="4800"/>
              <a:t>F</a:t>
            </a:r>
            <a:r>
              <a:rPr lang="en-US" sz="48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</a:t>
            </a:r>
            <a:r>
              <a:rPr lang="en-US" sz="4800"/>
              <a:t>nch grade 8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400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sz="3000" b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Unit 1: All about me 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Unit 2: Food, glorious food 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Unit 3: Let’s go shopping! 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Unit 4: Home, sweet home 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Unit 5: City </a:t>
            </a:r>
            <a:r>
              <a:rPr lang="en-US" sz="3000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life </a:t>
            </a:r>
            <a:endParaRPr lang="en-US" sz="30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Unit 6: </a:t>
            </a:r>
            <a:r>
              <a:rPr lang="en-US" sz="3000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My dream vacation</a:t>
            </a:r>
            <a:endParaRPr sz="10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 b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buClr>
                <a:srgbClr val="6DB7D7"/>
              </a:buClr>
              <a:buSzPct val="108705"/>
              <a:buFont typeface="Noto Sans Symbols"/>
              <a:buNone/>
            </a:pPr>
            <a:endParaRPr sz="1679" b="1" dirty="0"/>
          </a:p>
        </p:txBody>
      </p:sp>
      <p:pic>
        <p:nvPicPr>
          <p:cNvPr id="2054" name="Picture 6" descr="C:\Users\Yseminara\AppData\Local\Microsoft\Windows\INetCache\IE\V3URW57E\Stafford_town_centre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4384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8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Thematic Units Covered: </a:t>
            </a:r>
            <a:r>
              <a:rPr lang="en-US" sz="4800"/>
              <a:t>F</a:t>
            </a:r>
            <a:r>
              <a:rPr lang="en-US" sz="48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</a:t>
            </a:r>
            <a:r>
              <a:rPr lang="en-US" sz="4800"/>
              <a:t>nch 2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108641"/>
              <a:buFont typeface="Noto Sans Symbols"/>
              <a:buChar char="●"/>
            </a:pPr>
            <a:r>
              <a:rPr lang="en-US" sz="1679" b="1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Unit 1:  Family and Community</a:t>
            </a: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08641"/>
              <a:buFont typeface="Noto Sans Symbols"/>
              <a:buChar char="●"/>
            </a:pPr>
            <a:r>
              <a:rPr lang="en-US" sz="1679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Sub-unit 1: My Family and Friends</a:t>
            </a:r>
            <a:r>
              <a:rPr lang="en-US" sz="1679" b="1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08641"/>
              <a:buFont typeface="Noto Sans Symbols"/>
              <a:buChar char="●"/>
            </a:pPr>
            <a:r>
              <a:rPr lang="en-US" sz="1679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Sub-unit 2: Cultural Celebrations </a:t>
            </a: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08641"/>
              <a:buFont typeface="Noto Sans Symbols"/>
              <a:buChar char="●"/>
            </a:pPr>
            <a:r>
              <a:rPr lang="en-US" sz="1679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Sub-unit 3: Food Shopping </a:t>
            </a: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08641"/>
              <a:buFont typeface="Noto Sans Symbols"/>
              <a:buChar char="●"/>
            </a:pPr>
            <a:r>
              <a:rPr lang="en-US" sz="1679" b="1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Unit 2: Contemporary Life </a:t>
            </a: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08641"/>
              <a:buFont typeface="Noto Sans Symbols"/>
              <a:buChar char="●"/>
            </a:pPr>
            <a:r>
              <a:rPr lang="en-US" sz="1679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Sub-unit 1: In the High School </a:t>
            </a: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08641"/>
              <a:buFont typeface="Noto Sans Symbols"/>
              <a:buChar char="●"/>
            </a:pPr>
            <a:r>
              <a:rPr lang="en-US" sz="1679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Sub-unit 2: A Typical Day of a Teen </a:t>
            </a: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08641"/>
              <a:buFont typeface="Noto Sans Symbols"/>
              <a:buChar char="●"/>
            </a:pPr>
            <a:r>
              <a:rPr lang="en-US" sz="1679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Mini-unit: A Time Capsule ( an inter-cultural project with a sister school in France) </a:t>
            </a:r>
            <a:r>
              <a:rPr lang="en-US" sz="1679" b="0" i="0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lang="en-US" sz="1679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buClr>
                <a:srgbClr val="6DB7D7"/>
              </a:buClr>
              <a:buSzPct val="108705"/>
              <a:buFont typeface="Noto Sans Symbols"/>
              <a:buNone/>
            </a:pPr>
            <a:endParaRPr sz="1679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32" name="Picture 8" descr="C:\Users\Yseminara\AppData\Local\Microsoft\Windows\INetCache\IE\2XRL4N21\Manchu_Han_Imperial_Feast_Tao_Heung_Museum_of_Food_Culture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24000"/>
            <a:ext cx="3453384" cy="2590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400" cy="133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Thematic Units Covered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/>
              <a:t>French 3</a:t>
            </a:r>
            <a:r>
              <a:rPr lang="en-US"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400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Unit 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1: The Good Old Times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Unit 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Country life </a:t>
            </a:r>
            <a:r>
              <a:rPr lang="en-US" dirty="0" err="1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vs</a:t>
            </a:r>
            <a:r>
              <a:rPr lang="en-US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City life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Unit 3: My Future</a:t>
            </a:r>
            <a:endParaRPr lang="en-US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Unit 4: Being in 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Good </a:t>
            </a:r>
            <a:r>
              <a:rPr lang="en-US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Shape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Unit 5: Our planet</a:t>
            </a:r>
            <a:endParaRPr lang="en-US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Unit 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Entertainment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solidFill>
                <a:schemeClr val="dk1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722" name="AutoShape 2" descr="https://email.mpsnj.org/owa/service.svc/s/GetFileAttachment?id=AAMkAGYxOGZmYzc4LTU0MTgtNDkxYS1hMzQwLTE2ODY5NmY1YjE2NgBGAAAAAADLPOw%2BSpeaSrp5fg5fCpH1BwD%2F%2B8O5zXpzS6Yj9ROj9LvYAAAA%2Fr6eAABdTu8fKK3PRqyVQJELQ3hkAAJDhwPXAAABEgAQAOSW24fnWh1DgO0qHcQMzRA%3D&amp;isImagePreview=True&amp;X-OWA-CANARY=tApNjcvnCkeCpSMv645f1XMeMtrD-9QI9cBnOonTlWlmgDkA_w5HT4hGfGdkke_kA1jDylmRrMQ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v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962400"/>
            <a:ext cx="3048000" cy="2286000"/>
          </a:xfrm>
          <a:prstGeom prst="rect">
            <a:avLst/>
          </a:prstGeom>
          <a:scene3d>
            <a:camera prst="orthographicFront">
              <a:rot lat="20399999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0" y="304801"/>
            <a:ext cx="6498300" cy="1219200"/>
          </a:xfrm>
        </p:spPr>
        <p:txBody>
          <a:bodyPr/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French 4Honors Curriculum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>
                <a:schemeClr val="accent1"/>
              </a:buClr>
              <a:buSzPct val="25000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Clr>
                <a:schemeClr val="accent1"/>
              </a:buClr>
              <a:buSzPct val="25000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Clr>
                <a:schemeClr val="accent1"/>
              </a:buClr>
              <a:buSzPct val="25000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Clr>
                <a:schemeClr val="accent1"/>
              </a:buClr>
              <a:buSzPct val="25000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2400" b="1" dirty="0" smtClean="0">
                <a:solidFill>
                  <a:srgbClr val="FF0000"/>
                </a:solidFill>
              </a:rPr>
              <a:t>Emphasis on intercultural perspectives, products and practices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71600"/>
            <a:ext cx="556260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400" cy="133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endParaRPr lang="en-US" sz="4600" b="0" i="0" u="none" strike="noStrike" cap="none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400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dirty="0"/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Unit 1: </a:t>
            </a:r>
            <a:r>
              <a:rPr lang="en-US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Les Moments de la vie – Life’s Important Moments</a:t>
            </a: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en-US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Unit 2:  La </a:t>
            </a:r>
            <a:r>
              <a:rPr lang="en-US" dirty="0" err="1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Francophonie</a:t>
            </a:r>
            <a:r>
              <a:rPr lang="en-US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 Cultural Heritage of the French-Speaking World</a:t>
            </a:r>
            <a:endParaRPr lang="en-US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Unit </a:t>
            </a:r>
            <a:r>
              <a:rPr lang="en-US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3. La France </a:t>
            </a:r>
            <a:r>
              <a:rPr lang="en-US" dirty="0" err="1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d’hier</a:t>
            </a:r>
            <a:r>
              <a:rPr lang="en-US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et </a:t>
            </a:r>
            <a:r>
              <a:rPr lang="en-US" dirty="0" err="1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d’aujourd’hui</a:t>
            </a:r>
            <a:r>
              <a:rPr lang="en-US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– France yesterday and today</a:t>
            </a:r>
            <a:endParaRPr lang="en-US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Unit </a:t>
            </a:r>
            <a:r>
              <a:rPr lang="en-US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4: Les Defies </a:t>
            </a:r>
            <a:r>
              <a:rPr lang="en-US" dirty="0" err="1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Mondiaux</a:t>
            </a:r>
            <a:r>
              <a:rPr lang="en-US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– Global Challenges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en-US" dirty="0" smtClean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en-US" dirty="0" smtClean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en-US" dirty="0" smtClean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Every</a:t>
            </a:r>
            <a:r>
              <a:rPr lang="en-US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Monday – Independent reading 	assignments are due</a:t>
            </a:r>
            <a:endParaRPr lang="en-US" dirty="0">
              <a:solidFill>
                <a:srgbClr val="FF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549275" y="107577"/>
            <a:ext cx="7493001" cy="578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3F40"/>
              </a:buClr>
              <a:buSzPct val="25000"/>
              <a:buFont typeface="Arial"/>
              <a:buNone/>
            </a:pPr>
            <a:r>
              <a:rPr lang="en-US" sz="4600" b="0" i="0" u="none" strike="noStrike" cap="none">
                <a:solidFill>
                  <a:srgbClr val="FF3F40"/>
                </a:solidFill>
                <a:latin typeface="Arial"/>
                <a:ea typeface="Arial"/>
                <a:cs typeface="Arial"/>
                <a:sym typeface="Arial"/>
              </a:rPr>
              <a:t>ASSESSMENT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0" y="685800"/>
            <a:ext cx="9144000" cy="5968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None/>
            </a:pPr>
            <a:r>
              <a:rPr lang="en-US" sz="2625" dirty="0"/>
              <a:t>	</a:t>
            </a:r>
            <a:r>
              <a:rPr lang="en-US" sz="2800" b="1" i="1" u="none" strike="noStrike" cap="none" dirty="0" smtClean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40</a:t>
            </a:r>
            <a:r>
              <a:rPr lang="en-US" sz="2800" b="1" i="1" u="none" strike="noStrike" cap="none" dirty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% - </a:t>
            </a:r>
            <a:r>
              <a:rPr lang="en-US" sz="2800" b="1" i="1" u="none" strike="noStrike" cap="none" dirty="0" smtClean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formative assessment to measure the learning progress, give feedback and adjust instruction</a:t>
            </a:r>
            <a:endParaRPr lang="en-US" sz="4800" b="1" i="1" dirty="0" smtClean="0">
              <a:solidFill>
                <a:srgbClr val="0000FF"/>
              </a:solidFill>
            </a:endParaRP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None/>
            </a:pPr>
            <a:r>
              <a:rPr lang="en-US" sz="4800" b="1" i="1" dirty="0" smtClean="0">
                <a:solidFill>
                  <a:srgbClr val="0000FF"/>
                </a:solidFill>
              </a:rPr>
              <a:t>	</a:t>
            </a: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None/>
            </a:pPr>
            <a:endParaRPr lang="en-US" sz="4800" b="1" i="1" dirty="0">
              <a:solidFill>
                <a:srgbClr val="0000FF"/>
              </a:solidFill>
            </a:endParaRP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None/>
            </a:pPr>
            <a:r>
              <a:rPr lang="en-US" sz="2800" b="1" i="1" dirty="0" smtClean="0">
                <a:solidFill>
                  <a:srgbClr val="0000FF"/>
                </a:solidFill>
              </a:rPr>
              <a:t>50 % - summative to evaluate acquired skills</a:t>
            </a: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None/>
            </a:pPr>
            <a:endParaRPr lang="en-US" sz="4800" b="1" i="1" u="none" strike="noStrike" cap="none" dirty="0" smtClean="0">
              <a:solidFill>
                <a:srgbClr val="00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None/>
            </a:pPr>
            <a:r>
              <a:rPr lang="en-US" sz="4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</a:rPr>
              <a:t>	10%- participation</a:t>
            </a: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None/>
            </a:pPr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</a:rPr>
              <a:t>     (rubric)</a:t>
            </a:r>
            <a:endParaRPr lang="en-US" sz="2800" b="1" i="1" u="none" strike="noStrike" cap="none" dirty="0">
              <a:solidFill>
                <a:srgbClr val="0000FF"/>
              </a:solidFill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buClr>
                <a:srgbClr val="6DB7D7"/>
              </a:buClr>
              <a:buSzPct val="25000"/>
              <a:buFont typeface="Noto Sans Symbols"/>
              <a:buNone/>
            </a:pPr>
            <a:endParaRPr sz="2625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62" name="Shape 262" descr="... cooking with a large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7575" y="1495045"/>
            <a:ext cx="2398550" cy="152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ou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757459"/>
            <a:ext cx="2362200" cy="1430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437</Words>
  <Application>Microsoft Office PowerPoint</Application>
  <PresentationFormat>On-screen Show (4:3)</PresentationFormat>
  <Paragraphs>85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Times New Roman</vt:lpstr>
      <vt:lpstr>Merriweather</vt:lpstr>
      <vt:lpstr>Noto Sans Symbols</vt:lpstr>
      <vt:lpstr>Cambria</vt:lpstr>
      <vt:lpstr>Arial</vt:lpstr>
      <vt:lpstr>Source Sans Pro</vt:lpstr>
      <vt:lpstr>Breeze</vt:lpstr>
      <vt:lpstr>Breeze</vt:lpstr>
      <vt:lpstr>   Bonsoir!!! Bienvenue au cours de français de M-me Seminara</vt:lpstr>
      <vt:lpstr>Class Philosophy:</vt:lpstr>
      <vt:lpstr>Thematic Units Covered: French grade 7</vt:lpstr>
      <vt:lpstr>Thematic Units Covered: French grade 8</vt:lpstr>
      <vt:lpstr>Thematic Units Covered: French 2</vt:lpstr>
      <vt:lpstr>Thematic Units Covered French 3:</vt:lpstr>
      <vt:lpstr>      French 4Honors Curriculum</vt:lpstr>
      <vt:lpstr>PowerPoint Presentation</vt:lpstr>
      <vt:lpstr>ASSESSMENT</vt:lpstr>
      <vt:lpstr>FORMATIVE ASSESSMENT 40%</vt:lpstr>
      <vt:lpstr>SUMMATIVE ASSESSMENT 50%</vt:lpstr>
      <vt:lpstr>ASSESSMENT</vt:lpstr>
      <vt:lpstr>Technology:</vt:lpstr>
      <vt:lpstr>We will still use paper, so reserve a section of your binder to French handouts and have some loose paper</vt:lpstr>
      <vt:lpstr>E-pals exchange: Lycée Charleville Mézières, Ardennes</vt:lpstr>
      <vt:lpstr>FRENCH CLUB</vt:lpstr>
      <vt:lpstr>Madeleine’s Petit Paris trip</vt:lpstr>
      <vt:lpstr>Québec Trip 2024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rentrée...C’est comment pour toi?</dc:title>
  <dc:creator>Yana Seminara</dc:creator>
  <cp:lastModifiedBy>Yana Seminara</cp:lastModifiedBy>
  <cp:revision>28</cp:revision>
  <dcterms:modified xsi:type="dcterms:W3CDTF">2023-09-27T13:47:01Z</dcterms:modified>
</cp:coreProperties>
</file>